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71" r:id="rId3"/>
    <p:sldId id="269" r:id="rId4"/>
    <p:sldId id="258" r:id="rId5"/>
    <p:sldId id="261" r:id="rId6"/>
    <p:sldId id="270" r:id="rId7"/>
    <p:sldId id="288" r:id="rId8"/>
    <p:sldId id="289" r:id="rId9"/>
    <p:sldId id="272" r:id="rId10"/>
    <p:sldId id="273" r:id="rId11"/>
    <p:sldId id="274" r:id="rId12"/>
    <p:sldId id="275" r:id="rId13"/>
    <p:sldId id="284" r:id="rId14"/>
    <p:sldId id="285" r:id="rId15"/>
    <p:sldId id="282" r:id="rId16"/>
    <p:sldId id="283" r:id="rId17"/>
    <p:sldId id="286" r:id="rId18"/>
    <p:sldId id="281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E513-3E4F-4E61-823B-49DE4877DFA7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88C2B-3204-4D67-BCB5-ED86E0AC9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8C2B-3204-4D67-BCB5-ED86E0AC93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8C2B-3204-4D67-BCB5-ED86E0AC93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8C2B-3204-4D67-BCB5-ED86E0AC93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772400" cy="31432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Приобщение детей старшего дошкольного возраста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духовно-нравственным ценностям через взаимодействие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Елизаветинским приходом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г.п.п. Чистые Боры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642918"/>
            <a:ext cx="6400800" cy="106679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«Дельфин» комбинированного вида городского поселения посёлка Чистые Боры Буйского муниципального района Костромской области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7554" y="285728"/>
            <a:ext cx="557216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Праздники в ДОУ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429156" cy="4525963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«День знаний»;</a:t>
            </a:r>
          </a:p>
          <a:p>
            <a:pPr mar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«Осенние посиделки»;</a:t>
            </a:r>
          </a:p>
          <a:p>
            <a:pPr mar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«Рождество Христово»;</a:t>
            </a:r>
          </a:p>
          <a:p>
            <a:pPr mar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«Колядки»;</a:t>
            </a:r>
          </a:p>
          <a:p>
            <a:pPr mar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«Широкая Масленица»;</a:t>
            </a:r>
          </a:p>
          <a:p>
            <a:pPr mar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«Вербное воскресенье»;                </a:t>
            </a:r>
          </a:p>
          <a:p>
            <a:pPr mar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«Светлая Пасха»;</a:t>
            </a:r>
          </a:p>
          <a:p>
            <a:pPr mar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«День победы».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22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403860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Детские выставки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SDC122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038600" cy="380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SDC122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038600" cy="380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7554" y="214290"/>
            <a:ext cx="557216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в Храм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4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3429024" cy="257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4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857628"/>
            <a:ext cx="3643338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4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429000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4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071546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Уголки в ДОУ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4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DC14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642918"/>
            <a:ext cx="3809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786050" y="3286124"/>
            <a:ext cx="1785950" cy="2512105"/>
          </a:xfrm>
          <a:prstGeom prst="rect">
            <a:avLst/>
          </a:prstGeom>
        </p:spPr>
      </p:pic>
      <p:pic>
        <p:nvPicPr>
          <p:cNvPr id="5" name="Рисунок 4" descr="IMG_20170222_0016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3357562"/>
            <a:ext cx="1714512" cy="2359760"/>
          </a:xfrm>
          <a:prstGeom prst="rect">
            <a:avLst/>
          </a:prstGeom>
        </p:spPr>
      </p:pic>
      <p:pic>
        <p:nvPicPr>
          <p:cNvPr id="6" name="Рисунок 5" descr="Глебашев Красота божьего ми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52"/>
            <a:ext cx="2214578" cy="3061188"/>
          </a:xfrm>
          <a:prstGeom prst="rect">
            <a:avLst/>
          </a:prstGeom>
        </p:spPr>
      </p:pic>
      <p:pic>
        <p:nvPicPr>
          <p:cNvPr id="7" name="Рисунок 6" descr="Конова Юл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3491" y="3786190"/>
            <a:ext cx="1750231" cy="2500330"/>
          </a:xfrm>
          <a:prstGeom prst="rect">
            <a:avLst/>
          </a:prstGeom>
        </p:spPr>
      </p:pic>
      <p:pic>
        <p:nvPicPr>
          <p:cNvPr id="8" name="Рисунок 7" descr="Огурцова Юл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51815"/>
            <a:ext cx="2143140" cy="3041264"/>
          </a:xfrm>
          <a:prstGeom prst="rect">
            <a:avLst/>
          </a:prstGeom>
        </p:spPr>
      </p:pic>
      <p:pic>
        <p:nvPicPr>
          <p:cNvPr id="9" name="Рисунок 8" descr="Рогачев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3786190"/>
            <a:ext cx="1765366" cy="2445528"/>
          </a:xfrm>
          <a:prstGeom prst="rect">
            <a:avLst/>
          </a:prstGeom>
        </p:spPr>
      </p:pic>
      <p:pic>
        <p:nvPicPr>
          <p:cNvPr id="10" name="Рисунок 9" descr="DSC_05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1357298"/>
            <a:ext cx="2705537" cy="179241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4" descr="http://a2b2.ru/storage/files/methodologicals/8071/9428_Slayd10.JPG"/>
          <p:cNvPicPr>
            <a:picLocks noChangeAspect="1" noChangeArrowheads="1"/>
          </p:cNvPicPr>
          <p:nvPr/>
        </p:nvPicPr>
        <p:blipFill>
          <a:blip r:embed="rId2" cstate="print"/>
          <a:srcRect t="23956" b="11407"/>
          <a:stretch>
            <a:fillRect/>
          </a:stretch>
        </p:blipFill>
        <p:spPr bwMode="auto">
          <a:xfrm>
            <a:off x="642910" y="1643050"/>
            <a:ext cx="76438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642910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родителей по духовно – нравственному воспитанию детей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Дошкольник в сфере духовно – нравственного воспитания характеризуется осознанием нравственной ценности: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Добра и долга;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Милосердия и сострадания;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Правдолюбия и ответственности;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Понимания важности положительного отношения к природе, к себе, к окружающим, к своим обязанностям;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Владению способами поведения;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Использованием полученной информации в специально организованной деятельности.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5" descr="https://ds03.infourok.ru/uploads/ex/0624/0002157b-a83c8ec4/hello_html_m460470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3912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85852" y="714356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Только согласованное взаимодействие детского сада, семьи и церкви, реальная живая и совместная деятельность </a:t>
            </a:r>
            <a:r>
              <a:rPr lang="ru-RU" sz="2400" dirty="0" smtClean="0">
                <a:solidFill>
                  <a:srgbClr val="FF0000"/>
                </a:solidFill>
              </a:rPr>
              <a:t>воспитателей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и </a:t>
            </a:r>
            <a:r>
              <a:rPr lang="ru-RU" sz="2400" dirty="0" smtClean="0">
                <a:solidFill>
                  <a:srgbClr val="FF0000"/>
                </a:solidFill>
              </a:rPr>
              <a:t>священнослужителей могут успешно  обеспечить целостное, духовно-нравственное развитие ребенка дошкольного возраста.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SDC14639.JPG"/>
          <p:cNvPicPr>
            <a:picLocks noChangeAspect="1"/>
          </p:cNvPicPr>
          <p:nvPr/>
        </p:nvPicPr>
        <p:blipFill>
          <a:blip r:embed="rId2" cstate="print"/>
          <a:srcRect r="16294" b="21874"/>
          <a:stretch>
            <a:fillRect/>
          </a:stretch>
        </p:blipFill>
        <p:spPr>
          <a:xfrm>
            <a:off x="2500298" y="3000372"/>
            <a:ext cx="4572032" cy="320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714348" y="1428736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Учитесь у своих детей –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Мы слепы, они зрячи.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Живой родник благих вестей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Творец в их душах прячет.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Смотрите чаще в их глаза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Внимательно, с любовью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набежала ли слеза,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Исторгнутая болью.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786314" y="1428736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Ведите за руку,  пока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Идти не могут сами,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 не смотрите свысока,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будьте им друзьями.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Балуйте! В меру, не греша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 истиной суровой,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будет светлой их душа,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Красивой и здоровой!</a:t>
            </a:r>
          </a:p>
          <a:p>
            <a:pPr algn="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Елена Мочалова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868" y="273050"/>
            <a:ext cx="5114932" cy="58531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…Духовно-нравственное воспитание, утверждение идеалов добра,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милосердия и справедливости, - являются важнейшей миссией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не только религиозной организации, но и общества в целом 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Такие ценности во все времена скрепляли наше Отечество,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формировали национальные традиции и моральные устои 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Сегодня они позволяют России сохранить свои и исторические корни и культурно-духовную самостоятельность.»                                  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Д.А.Медведев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10" descr="Ищу Портрет Президента :: Флейм :: Компьютерный форум Ru.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0718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 проблем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 – нравственного воспитания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четких положительных ориентиров для молодого поколения;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Спад культурно – досуговой деятельности с детьми;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Недостаточное патриотического воспитания;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Пропаганда средствами массовой информации жестокости и насилия, рекламы алкогольной продукции и табачных изделий;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 детей о главных человеческих духовных ценностях вытесняются материальными благами.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Духовно - нравственное воспитание – одна из актуальных и сложнейших проблем, которая должна решаться сегодня всеми, кто имеет отношение к детям. То, что мы заложим в душу ребенка сейчас, проявится позднее, станет его и нашей жизнью. Сегодня мы говорим о духовности и культуре, что непосредственно связано  с развитием и воспитанием ребенка до школы.</a:t>
            </a:r>
            <a:r>
              <a:rPr lang="ru-RU" sz="2900" dirty="0" smtClean="0"/>
              <a:t>     </a:t>
            </a:r>
            <a:endParaRPr lang="ru-RU" sz="29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86808" cy="14287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 – нравственного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ДОУ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2928934"/>
            <a:ext cx="8229600" cy="1857389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СОДЕЙСТВОВАТЬ ЦЕЛОСТНОМУ ДУХОВНО -НРАВСТВЕННОМУ И СОЦИАЛЬНОМУ РАЗВИТИЮ ЛИЧНОСТИ РЕБЕНКА - ДОШКОЛЬНИКА</a:t>
            </a: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 – нравственного воспитания в ДОУ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85786" y="1500174"/>
            <a:ext cx="8229600" cy="4357718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 личность ребенка путем приобщения к традиционным духовным ценностям России;</a:t>
            </a:r>
          </a:p>
          <a:p>
            <a:pPr marL="51435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первоначальные представления о духовном мире;</a:t>
            </a:r>
          </a:p>
          <a:p>
            <a:pPr marL="51435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самостоятельность и ответственность за свои поступки на основе представлений о нормах православной этики;</a:t>
            </a:r>
          </a:p>
          <a:p>
            <a:pPr marL="51435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к нравственным нормам христианской морали (различать добро и зло, хорошие и плохие поступки, прощать обиды, быть отзывчивыми);</a:t>
            </a:r>
          </a:p>
          <a:p>
            <a:pPr marL="51435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Ввести детей в круг основных православных праздников, познакомить с основами духовности, пробудить чувство сопричастности к традициям нашего народа;</a:t>
            </a:r>
          </a:p>
          <a:p>
            <a:pPr marL="514350" indent="-5143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Ориентирование семьи на духовно – нравственное воспитание детей.</a:t>
            </a:r>
          </a:p>
          <a:p>
            <a:pPr marL="514350" indent="-514350"/>
            <a:endParaRPr lang="ru-RU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Содержанием духовно-нравственного развития и воспитания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2500306"/>
            <a:ext cx="8229600" cy="271464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являются определенные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хранимые в религиозных, этнических, культурных, семейных, социальных, традициях и передаваемые от поколения к поколению</a:t>
            </a:r>
          </a:p>
          <a:p>
            <a:pPr marL="514350" indent="-514350"/>
            <a:endParaRPr lang="ru-RU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Базовые национальные ценности: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285984" y="1643050"/>
            <a:ext cx="5857916" cy="4071966"/>
          </a:xfrm>
        </p:spPr>
        <p:txBody>
          <a:bodyPr>
            <a:normAutofit fontScale="25000" lnSpcReduction="20000"/>
          </a:bodyPr>
          <a:lstStyle/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патриотизм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социальная солидарность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гражданственность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труд и творчество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наука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традиционные российские религии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искусство и литература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природа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человечество</a:t>
            </a:r>
          </a:p>
          <a:p>
            <a:pPr marL="514350" indent="-514350"/>
            <a:endParaRPr lang="ru-RU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по духовно-нравственному воспитанию: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3000" dirty="0" smtClean="0">
                <a:latin typeface="Times New Roman" pitchFamily="18" charset="0"/>
              </a:rPr>
              <a:t>Чтение народных  и авторских сказок;</a:t>
            </a:r>
          </a:p>
          <a:p>
            <a:pPr>
              <a:lnSpc>
                <a:spcPct val="80000"/>
              </a:lnSpc>
              <a:defRPr/>
            </a:pPr>
            <a:r>
              <a:rPr lang="ru-RU" sz="3000" dirty="0" smtClean="0">
                <a:latin typeface="Times New Roman" pitchFamily="18" charset="0"/>
              </a:rPr>
              <a:t>Цикл непосредственно образовательной деятельности под названием «Уроки доброты»;</a:t>
            </a:r>
          </a:p>
          <a:p>
            <a:pPr>
              <a:lnSpc>
                <a:spcPct val="80000"/>
              </a:lnSpc>
              <a:defRPr/>
            </a:pPr>
            <a:r>
              <a:rPr lang="ru-RU" sz="3000" dirty="0" smtClean="0">
                <a:latin typeface="Times New Roman" pitchFamily="18" charset="0"/>
              </a:rPr>
              <a:t>Знакомство с календарными православными и народными праздниками;</a:t>
            </a:r>
          </a:p>
          <a:p>
            <a:pPr>
              <a:lnSpc>
                <a:spcPct val="80000"/>
              </a:lnSpc>
              <a:defRPr/>
            </a:pPr>
            <a:r>
              <a:rPr lang="ru-RU" sz="3000" dirty="0" smtClean="0">
                <a:latin typeface="Times New Roman" pitchFamily="18" charset="0"/>
              </a:rPr>
              <a:t>Тематические  выставки детского творчества;</a:t>
            </a:r>
          </a:p>
          <a:p>
            <a:pPr>
              <a:lnSpc>
                <a:spcPct val="80000"/>
              </a:lnSpc>
              <a:defRPr/>
            </a:pPr>
            <a:r>
              <a:rPr lang="ru-RU" sz="3000" dirty="0" smtClean="0">
                <a:latin typeface="Times New Roman" pitchFamily="18" charset="0"/>
              </a:rPr>
              <a:t>Знакомство детей с жизнью православных святых и защитниках земли русской; </a:t>
            </a:r>
          </a:p>
          <a:p>
            <a:pPr>
              <a:lnSpc>
                <a:spcPct val="80000"/>
              </a:lnSpc>
              <a:defRPr/>
            </a:pPr>
            <a:r>
              <a:rPr lang="ru-RU" sz="3000" dirty="0" smtClean="0">
                <a:latin typeface="Times New Roman" pitchFamily="18" charset="0"/>
              </a:rPr>
              <a:t>Экскурсии в храм; </a:t>
            </a:r>
          </a:p>
          <a:p>
            <a:pPr>
              <a:lnSpc>
                <a:spcPct val="80000"/>
              </a:lnSpc>
              <a:defRPr/>
            </a:pPr>
            <a:r>
              <a:rPr lang="ru-RU" sz="3000" dirty="0" smtClean="0">
                <a:latin typeface="Times New Roman" pitchFamily="18" charset="0"/>
              </a:rPr>
              <a:t>Экскурсии на природу (красота Божьего мира);</a:t>
            </a:r>
          </a:p>
          <a:p>
            <a:pPr>
              <a:lnSpc>
                <a:spcPct val="80000"/>
              </a:lnSpc>
              <a:defRPr/>
            </a:pPr>
            <a:r>
              <a:rPr lang="ru-RU" sz="3000" dirty="0" smtClean="0">
                <a:latin typeface="Times New Roman" pitchFamily="18" charset="0"/>
              </a:rPr>
              <a:t>Слушание колокольной и духовной музыки;</a:t>
            </a:r>
          </a:p>
          <a:p>
            <a:pPr>
              <a:lnSpc>
                <a:spcPct val="80000"/>
              </a:lnSpc>
              <a:defRPr/>
            </a:pPr>
            <a:r>
              <a:rPr lang="ru-RU" sz="3000" dirty="0" smtClean="0">
                <a:latin typeface="Times New Roman" pitchFamily="18" charset="0"/>
              </a:rPr>
              <a:t>Постановки сценок на нравственные темы.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478</TotalTime>
  <Words>590</Words>
  <Application>Microsoft Office PowerPoint</Application>
  <PresentationFormat>Экран (4:3)</PresentationFormat>
  <Paragraphs>96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Тема15</vt:lpstr>
      <vt:lpstr>Приобщение детей старшего дошкольного возраста  к духовно-нравственным ценностям через взаимодействие  с Елизаветинским приходом  г.п.п. Чистые Боры</vt:lpstr>
      <vt:lpstr>Слайд 2</vt:lpstr>
      <vt:lpstr>Причины  проблем  духовно – нравственного воспитания </vt:lpstr>
      <vt:lpstr>Актуальность</vt:lpstr>
      <vt:lpstr>Цель  духовно – нравственного  воспитания в ДОУ </vt:lpstr>
      <vt:lpstr>Задачи  духовно – нравственного воспитания в ДОУ</vt:lpstr>
      <vt:lpstr>Содержанием духовно-нравственного развития и воспитания</vt:lpstr>
      <vt:lpstr>Базовые национальные ценности:</vt:lpstr>
      <vt:lpstr>Формы работы по духовно-нравственному воспитанию:</vt:lpstr>
      <vt:lpstr>Праздники в ДОУ</vt:lpstr>
      <vt:lpstr>Детские выставки</vt:lpstr>
      <vt:lpstr>Экскурсия в Храм</vt:lpstr>
      <vt:lpstr>Уголки в ДОУ</vt:lpstr>
      <vt:lpstr>Слайд 14</vt:lpstr>
      <vt:lpstr>Основные задачи родителей по духовно – нравственному воспитанию детей</vt:lpstr>
      <vt:lpstr>Ожидаемые результаты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User</cp:lastModifiedBy>
  <cp:revision>57</cp:revision>
  <dcterms:created xsi:type="dcterms:W3CDTF">2016-06-03T19:18:24Z</dcterms:created>
  <dcterms:modified xsi:type="dcterms:W3CDTF">2017-05-19T08:02:15Z</dcterms:modified>
</cp:coreProperties>
</file>