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62" r:id="rId5"/>
    <p:sldId id="291" r:id="rId6"/>
    <p:sldId id="269" r:id="rId7"/>
    <p:sldId id="258" r:id="rId8"/>
    <p:sldId id="261" r:id="rId9"/>
    <p:sldId id="263" r:id="rId10"/>
    <p:sldId id="278" r:id="rId11"/>
    <p:sldId id="292" r:id="rId12"/>
    <p:sldId id="267" r:id="rId13"/>
    <p:sldId id="276" r:id="rId14"/>
    <p:sldId id="294" r:id="rId15"/>
    <p:sldId id="268" r:id="rId16"/>
    <p:sldId id="280" r:id="rId17"/>
    <p:sldId id="281" r:id="rId18"/>
    <p:sldId id="282" r:id="rId19"/>
    <p:sldId id="283" r:id="rId20"/>
    <p:sldId id="284" r:id="rId21"/>
    <p:sldId id="289" r:id="rId22"/>
    <p:sldId id="293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3426702296945566E-2"/>
          <c:y val="5.3279489911870703E-2"/>
          <c:w val="0.79997180907942289"/>
          <c:h val="0.84317326500459877"/>
        </c:manualLayout>
      </c:layout>
      <c:barChart>
        <c:barDir val="col"/>
        <c:grouping val="clustered"/>
        <c:axId val="70991872"/>
        <c:axId val="70993408"/>
      </c:barChart>
      <c:catAx>
        <c:axId val="70991872"/>
        <c:scaling>
          <c:orientation val="minMax"/>
        </c:scaling>
        <c:axPos val="b"/>
        <c:tickLblPos val="nextTo"/>
        <c:crossAx val="70993408"/>
        <c:crosses val="autoZero"/>
        <c:auto val="1"/>
        <c:lblAlgn val="ctr"/>
        <c:lblOffset val="100"/>
      </c:catAx>
      <c:valAx>
        <c:axId val="70993408"/>
        <c:scaling>
          <c:orientation val="minMax"/>
        </c:scaling>
        <c:axPos val="l"/>
        <c:numFmt formatCode="General" sourceLinked="1"/>
        <c:tickLblPos val="nextTo"/>
        <c:crossAx val="70991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429256" y="4714884"/>
            <a:ext cx="3955976" cy="1357322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воспитатель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  <a:t>Скворцова Л.М.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  <a:t>1 кв. категория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  <a:t>МДОУ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  <a:t>д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  <a:t>/с «Дельфин»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</a:br>
            <a:endParaRPr lang="ru-RU" sz="1600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body" idx="1"/>
          </p:nvPr>
        </p:nvSpPr>
        <p:spPr>
          <a:xfrm>
            <a:off x="1571604" y="3357563"/>
            <a:ext cx="6802438" cy="1500198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6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36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6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36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6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36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6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36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6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36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3600" dirty="0" smtClean="0">
                <a:latin typeface="Times New Roman" pitchFamily="16" charset="0"/>
                <a:cs typeface="Times New Roman" pitchFamily="16" charset="0"/>
              </a:rPr>
            </a:br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6" charset="0"/>
            </a:endParaRPr>
          </a:p>
          <a:p>
            <a:pPr algn="ctr" eaLnBrk="1" hangingPunct="1"/>
            <a:endParaRPr lang="ru-RU" sz="36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6" charset="0"/>
            </a:endParaRPr>
          </a:p>
          <a:p>
            <a:pPr algn="ctr" eaLnBrk="1" hangingPunct="1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  <a:t>Кружок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  <a:t>«Волшебный пластилин»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6" charset="0"/>
              </a:rPr>
              <a:t>(пластилинография)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249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714375" algn="l"/>
              </a:tabLst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Прямая пластилинография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изображение лепной </a:t>
            </a:r>
          </a:p>
          <a:p>
            <a:pPr lvl="0">
              <a:tabLst>
                <a:tab pos="714375" algn="l"/>
              </a:tabLs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картины на горизонтальной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eaLnBrk="0" hangingPunct="0">
              <a:tabLst>
                <a:tab pos="714375" algn="l"/>
              </a:tabLs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поверхности.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D:\Юля-2\Все о пластилине\Пластилиновые поделки\2254_43ceb250c020f718bcef2e1c4f602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420888"/>
            <a:ext cx="3960440" cy="30325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643182"/>
            <a:ext cx="400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714375" algn="l"/>
              </a:tabLs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Admin\Мои документы\Мои рисунки\Изображение\Изображение 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8820" t="9722" r="5189" b="50183"/>
          <a:stretch>
            <a:fillRect/>
          </a:stretch>
        </p:blipFill>
        <p:spPr bwMode="auto">
          <a:xfrm>
            <a:off x="357158" y="2143116"/>
            <a:ext cx="4071966" cy="400052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8" name="Picture 4" descr="C:\Documents and Settings\Admin\Мои документы\Мои рисунки\Изображение\Изображение 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357"/>
          <a:stretch>
            <a:fillRect/>
          </a:stretch>
        </p:blipFill>
        <p:spPr bwMode="auto">
          <a:xfrm>
            <a:off x="4648200" y="2357430"/>
            <a:ext cx="4038600" cy="37862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988840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Мозаичная пластилинография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(пластилиновая мозаика)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картины на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горизонтальной поверхности с помощью шариков из пластилина.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4" descr="D:\Юля-2\Все о пластилине\Пластилиновые поделки\vOanlvSilo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3284984"/>
            <a:ext cx="4680520" cy="33248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Рисунок 3" descr="http://ped-kopilka.ru/upload/blogs/4a45673a45acf08fcd89c7c92f1680b3.jpg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3744416" cy="245566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Юля-2\Все о пластилине\Пластилиновые поделки\detsad-470387-14562218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988840"/>
            <a:ext cx="3823773" cy="43924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2050" name="Picture 2" descr="C:\Documents and Settings\Admin\Мои документы\Мои рисунки\Изображение\Изображение 072.jpg"/>
          <p:cNvPicPr>
            <a:picLocks noChangeAspect="1" noChangeArrowheads="1"/>
          </p:cNvPicPr>
          <p:nvPr/>
        </p:nvPicPr>
        <p:blipFill>
          <a:blip r:embed="rId3" cstate="print"/>
          <a:srcRect t="8065" b="3226"/>
          <a:stretch>
            <a:fillRect/>
          </a:stretch>
        </p:blipFill>
        <p:spPr bwMode="auto">
          <a:xfrm>
            <a:off x="285720" y="2357430"/>
            <a:ext cx="4524157" cy="39290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128586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Ожидаемые результаты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308304" cy="54452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Развит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интерес к творческой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Усвоены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основные приёмы работы в технике 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пластилинографии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Мелкая моторика развита на достаточном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уровне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Умеет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последовательно выполнять работу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Доводить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начатое дело до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конца</a:t>
            </a:r>
            <a:endParaRPr lang="ru-RU" sz="30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8800"/>
            <a:ext cx="7560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Таким образом,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пластилинография позволяет решать не только практические, но и воспитательно-образовательные задачи, способствует всестороннему развитию личности ребенка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1683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Мы волшебным пластилином создаём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свои картины</a:t>
            </a:r>
          </a:p>
        </p:txBody>
      </p:sp>
      <p:pic>
        <p:nvPicPr>
          <p:cNvPr id="4098" name="Picture 2" descr="D:\Юля-2\Пластилиновые работы моих детей\Снежинка-3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356992"/>
            <a:ext cx="3047003" cy="30689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Picture 2" descr="D:\Юля-2\Пластилиновые работы моих детей\Самолёт Вики Брус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284984"/>
            <a:ext cx="4038710" cy="30963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Юля-2\Пластилиновые работы моих детей\Цветок для мамы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2060848"/>
            <a:ext cx="3168352" cy="41764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074" name="Picture 2" descr="C:\Documents and Settings\Admin\Мои документы\Мои рисунки\Изображение\Изображение 057.jpg"/>
          <p:cNvPicPr>
            <a:picLocks noChangeAspect="1" noChangeArrowheads="1"/>
          </p:cNvPicPr>
          <p:nvPr/>
        </p:nvPicPr>
        <p:blipFill>
          <a:blip r:embed="rId3" cstate="print"/>
          <a:srcRect l="3226" r="6452"/>
          <a:stretch>
            <a:fillRect/>
          </a:stretch>
        </p:blipFill>
        <p:spPr bwMode="auto">
          <a:xfrm>
            <a:off x="500034" y="2285992"/>
            <a:ext cx="4357718" cy="400052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Юля-2\Пластилиновые работы моих детей\Ландыш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2143116"/>
            <a:ext cx="3240360" cy="408045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098" name="Picture 2" descr="C:\Documents and Settings\Admin\Мои документы\Мои рисунки\Изображение\Изображение 059.jpg"/>
          <p:cNvPicPr>
            <a:picLocks noChangeAspect="1" noChangeArrowheads="1"/>
          </p:cNvPicPr>
          <p:nvPr/>
        </p:nvPicPr>
        <p:blipFill>
          <a:blip r:embed="rId3" cstate="print"/>
          <a:srcRect r="2135"/>
          <a:stretch>
            <a:fillRect/>
          </a:stretch>
        </p:blipFill>
        <p:spPr bwMode="auto">
          <a:xfrm>
            <a:off x="428596" y="2143116"/>
            <a:ext cx="4572032" cy="414340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Юля-2\Пластилиновые работы моих детей\IMG_20151201_1723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636912"/>
            <a:ext cx="4392488" cy="31683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4" descr="D:\Юля-2\Пластилиновые работы моих детей\Вишенки Яся пряма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060848"/>
            <a:ext cx="2952328" cy="40324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8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04448" cy="151216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dirty="0" err="1" smtClean="0">
                <a:solidFill>
                  <a:srgbClr val="7030A0"/>
                </a:solidFill>
                <a:latin typeface="Comic Sans MS" pitchFamily="66" charset="0"/>
              </a:rPr>
              <a:t>Пластилинография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–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создание на основе пластилина лепных  картин с изображением выпуклых,   полуобъемных объектов на   горизонтальной поверхности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</p:txBody>
      </p:sp>
      <p:pic>
        <p:nvPicPr>
          <p:cNvPr id="2" name="Picture 2" descr="D:\Юля-2\Все о пластилине\Пластилиновые поделки\detsad-115314-14154228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645024"/>
            <a:ext cx="3544655" cy="2655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3" descr="D:\Юля-2\Все о пластилине\Пластилиновые поделки\detsad-61881-14180538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501008"/>
            <a:ext cx="3524730" cy="32129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Мои рисунки\Изображение\Изображение 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40806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123" name="Picture 3" descr="C:\Documents and Settings\Admin\Мои документы\Мои рисунки\Изображение\Изображение 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40806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Admin\Мои документы\Мои рисунки\Изображение\Изображение 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7760" t="56417" r="6249" b="3390"/>
          <a:stretch>
            <a:fillRect/>
          </a:stretch>
        </p:blipFill>
        <p:spPr bwMode="auto">
          <a:xfrm>
            <a:off x="4786314" y="2214554"/>
            <a:ext cx="3811931" cy="39510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6148" name="Picture 4" descr="C:\Documents and Settings\Admin\Мои документы\Мои рисунки\Изображение\Изображение 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8136" r="6958" b="2761"/>
          <a:stretch>
            <a:fillRect/>
          </a:stretch>
        </p:blipFill>
        <p:spPr bwMode="auto">
          <a:xfrm>
            <a:off x="428596" y="2071678"/>
            <a:ext cx="3786214" cy="414340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Мои рисунки\Изображение\Изображение 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013"/>
          <a:stretch>
            <a:fillRect/>
          </a:stretch>
        </p:blipFill>
        <p:spPr bwMode="auto">
          <a:xfrm>
            <a:off x="428596" y="2071678"/>
            <a:ext cx="4257676" cy="39378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2" name="Picture 2" descr="C:\Documents and Settings\Admin\Мои документы\Мои рисунки\Изображение\Изображение 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827196" cy="39290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69337">
            <a:off x="449767" y="465045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631411">
            <a:off x="-269222" y="2175680"/>
            <a:ext cx="7772400" cy="1500187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СПАСИБО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Актуальность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829444" cy="4525963"/>
          </a:xfrm>
        </p:spPr>
        <p:txBody>
          <a:bodyPr/>
          <a:lstStyle/>
          <a:p>
            <a:pPr lvl="0"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Руки учат голову,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затем поумневшая голова учит руки, а умелые руки снова способствуют развитию мозга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                           </a:t>
            </a:r>
            <a:r>
              <a:rPr lang="ru-RU" dirty="0" smtClean="0">
                <a:latin typeface="Comic Sans MS" pitchFamily="66" charset="0"/>
              </a:rPr>
              <a:t>И. П. Павлов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Цель: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0002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 algn="ctr"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Развивать осязание и мелкую моторику рук через освоение нетрадиционной техники работы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 пластилином –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пластилинографии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Comic Sans MS" pitchFamily="66" charset="0"/>
              </a:rPr>
              <a:t> </a:t>
            </a:r>
            <a:endParaRPr lang="ru-RU" sz="36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Задачи: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04648" y="2332037"/>
          <a:ext cx="55653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223393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формирование навыков работы с    пластилином, пробуждение интереса к лепке;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освоение новых приемов (скатывания, надавливания, размазывания);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развитие зрительно-моторную координацию;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обучение умению ориентироваться на листе бумаги;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развитие мелкой моторики;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ознакомление с окружающим миром;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развитие творческих способностей.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85720" y="2000240"/>
            <a:ext cx="84249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</a:t>
            </a:r>
            <a:endParaRPr lang="ru-RU" sz="3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6480" y="1874897"/>
            <a:ext cx="8711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Принципы построения кружка: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00034" y="0"/>
            <a:ext cx="8286808" cy="785818"/>
          </a:xfrm>
        </p:spPr>
        <p:txBody>
          <a:bodyPr/>
          <a:lstStyle/>
          <a:p>
            <a:pPr lvl="0"/>
            <a:r>
              <a:rPr lang="en-US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3857652"/>
          </a:xfrm>
        </p:spPr>
        <p:txBody>
          <a:bodyPr/>
          <a:lstStyle/>
          <a:p>
            <a:pPr lvl="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От простого к сложному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Связь знаний, умений и навыков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Системность знаний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Воспитывающая и развивающая направленность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Активность и самостоятельность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Учет возрастных и  индивидуальных особенностей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884368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 для создания пластилиновой картины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5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308304" cy="544522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ru-RU" sz="34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Картонная цветная основа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пластилина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стеков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Доска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Салфетка для рук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D:\Юля-2\Все о пластилине\Пластилиновые поделки\487302_f381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287735">
            <a:off x="4995755" y="3044306"/>
            <a:ext cx="3376675" cy="21542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64704"/>
          </a:xfrm>
        </p:spPr>
        <p:txBody>
          <a:bodyPr/>
          <a:lstStyle/>
          <a:p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Основные приемы лепки: 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sz="3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08912" cy="3041179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Разминание                           Вдавливание         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Отщипывание                       Надавливание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Сплющивание                       Процарапывание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Раскатывание                        Размазывание(мазок)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Скатывание                           Соединение деталей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Вытягивание                         Налеп</a:t>
            </a:r>
          </a:p>
          <a:p>
            <a:pPr algn="just">
              <a:buNone/>
            </a:pP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Виды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пластилинографии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детьми средней группы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Прямая пластилинография 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Мозаичная пластилинография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1000100" y="4572008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E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Ярк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Справедливость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1537</TotalTime>
  <Words>216</Words>
  <Application>Microsoft Office PowerPoint</Application>
  <PresentationFormat>Экран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2</vt:lpstr>
      <vt:lpstr> воспитатель  Скворцова Л.М.  1 кв. категория МДОУ д/с «Дельфин» </vt:lpstr>
      <vt:lpstr>                                                  </vt:lpstr>
      <vt:lpstr> Актуальность </vt:lpstr>
      <vt:lpstr>Цель:</vt:lpstr>
      <vt:lpstr>Задачи:</vt:lpstr>
      <vt:lpstr> </vt:lpstr>
      <vt:lpstr> Материалы для создания пластилиновой картины:</vt:lpstr>
      <vt:lpstr> Основные приемы лепки:  </vt:lpstr>
      <vt:lpstr>   Виды пластилинографии c детьми средней группы:  Прямая пластилинография   Мозаичная пластилинография      </vt:lpstr>
      <vt:lpstr>Слайд 10</vt:lpstr>
      <vt:lpstr>Слайд 11</vt:lpstr>
      <vt:lpstr>Слайд 12</vt:lpstr>
      <vt:lpstr>Слайд 13</vt:lpstr>
      <vt:lpstr>Ожидаемые результаты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пластилином.</dc:title>
  <dc:creator>ЛЮБАША</dc:creator>
  <cp:lastModifiedBy>User</cp:lastModifiedBy>
  <cp:revision>160</cp:revision>
  <dcterms:created xsi:type="dcterms:W3CDTF">2014-02-22T19:28:09Z</dcterms:created>
  <dcterms:modified xsi:type="dcterms:W3CDTF">2018-05-03T19:18:41Z</dcterms:modified>
</cp:coreProperties>
</file>